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3"/>
  </p:notesMasterIdLst>
  <p:sldIdLst>
    <p:sldId id="256" r:id="rId2"/>
    <p:sldId id="371" r:id="rId3"/>
    <p:sldId id="383" r:id="rId4"/>
    <p:sldId id="367" r:id="rId5"/>
    <p:sldId id="365" r:id="rId6"/>
    <p:sldId id="363" r:id="rId7"/>
    <p:sldId id="384" r:id="rId8"/>
    <p:sldId id="344" r:id="rId9"/>
    <p:sldId id="378" r:id="rId10"/>
    <p:sldId id="370" r:id="rId11"/>
    <p:sldId id="385" r:id="rId12"/>
    <p:sldId id="391" r:id="rId13"/>
    <p:sldId id="355" r:id="rId14"/>
    <p:sldId id="349" r:id="rId15"/>
    <p:sldId id="353" r:id="rId16"/>
    <p:sldId id="354" r:id="rId17"/>
    <p:sldId id="388" r:id="rId18"/>
    <p:sldId id="369" r:id="rId19"/>
    <p:sldId id="374" r:id="rId20"/>
    <p:sldId id="375" r:id="rId21"/>
    <p:sldId id="376" r:id="rId2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5" autoAdjust="0"/>
    <p:restoredTop sz="92555"/>
  </p:normalViewPr>
  <p:slideViewPr>
    <p:cSldViewPr snapToGrid="0" snapToObjects="1">
      <p:cViewPr>
        <p:scale>
          <a:sx n="100" d="100"/>
          <a:sy n="100" d="100"/>
        </p:scale>
        <p:origin x="-802"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3/18/2018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21</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r>
              <a:rPr lang="en-US"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77568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98394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3/18/2018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3/18/2018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400" b="1" cap="none" dirty="0" err="1" smtClean="0">
                <a:latin typeface="+mn-lt"/>
              </a:rPr>
              <a:t>GRNsight</a:t>
            </a:r>
            <a:r>
              <a:rPr lang="en-US" sz="4400" b="1" cap="none" dirty="0" smtClean="0">
                <a:latin typeface="+mn-lt"/>
              </a:rPr>
              <a:t> v3.0.0</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a:latin typeface="+mn-lt"/>
              </a:rPr>
              <a:t>a 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November 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4762" y="832611"/>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a:t>Allow 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a:t>
            </a:r>
            <a:r>
              <a:rPr lang="en-US" dirty="0" smtClean="0"/>
              <a:t>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834"/>
            <a:ext cx="8229600" cy="802152"/>
          </a:xfrm>
        </p:spPr>
        <p:txBody>
          <a:bodyPr>
            <a:normAutofit fontScale="90000"/>
          </a:bodyPr>
          <a:lstStyle/>
          <a:p>
            <a:r>
              <a:rPr lang="en-US" sz="2800" b="1" dirty="0" smtClean="0"/>
              <a:t>Allow the user to toggle between force graph and grid layout</a:t>
            </a:r>
            <a:endParaRPr lang="en-US" sz="2800" b="1" dirty="0"/>
          </a:p>
        </p:txBody>
      </p:sp>
      <p:sp>
        <p:nvSpPr>
          <p:cNvPr id="6" name="Rectangle 5"/>
          <p:cNvSpPr/>
          <p:nvPr/>
        </p:nvSpPr>
        <p:spPr>
          <a:xfrm rot="5400000">
            <a:off x="208321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a:t>
            </a:r>
            <a:r>
              <a:rPr lang="en-US" sz="2000" b="1" dirty="0" smtClean="0"/>
              <a:t>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230" y="2430052"/>
            <a:ext cx="4154201" cy="244453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29973" y="2430052"/>
            <a:ext cx="4143120" cy="2444530"/>
          </a:xfrm>
          <a:prstGeom prst="rect">
            <a:avLst/>
          </a:prstGeom>
        </p:spPr>
      </p:pic>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0953"/>
            <a:ext cx="8458199" cy="644079"/>
          </a:xfrm>
        </p:spPr>
        <p:txBody>
          <a:bodyPr>
            <a:noAutofit/>
          </a:bodyPr>
          <a:lstStyle/>
          <a:p>
            <a:r>
              <a:rPr lang="en-US" sz="2500" b="1" dirty="0"/>
              <a:t>Allow the user to toggle between force graph and grid layout</a:t>
            </a:r>
          </a:p>
        </p:txBody>
      </p:sp>
      <p:sp>
        <p:nvSpPr>
          <p:cNvPr id="7" name="Rectangle 6"/>
          <p:cNvSpPr/>
          <p:nvPr/>
        </p:nvSpPr>
        <p:spPr>
          <a:xfrm rot="5400000">
            <a:off x="1444458" y="75061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3215638" y="1561817"/>
            <a:ext cx="5623559" cy="4524315"/>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the force graph layout by clicking the grid layout button again.</a:t>
            </a:r>
          </a:p>
          <a:p>
            <a:pPr marL="342900" indent="-342900">
              <a:buFont typeface="Arial" charset="0"/>
              <a:buChar char="•"/>
            </a:pPr>
            <a:r>
              <a:rPr lang="en-US" sz="2400" dirty="0" smtClean="0"/>
              <a:t>Toggling back and forth triggers a graph reload.</a:t>
            </a:r>
          </a:p>
          <a:p>
            <a:pPr marL="342900" indent="-342900">
              <a:buFont typeface="Arial" charset="0"/>
              <a:buChar char="•"/>
            </a:pPr>
            <a:r>
              <a:rPr lang="en-US" sz="2400" dirty="0" smtClean="0"/>
              <a:t>Future plans to reorganize the menu in order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3921" y="2186940"/>
            <a:ext cx="2183854" cy="425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4770120"/>
            <a:ext cx="8743579" cy="1862048"/>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spaces out with margins around the container.</a:t>
            </a:r>
          </a:p>
          <a:p>
            <a:pPr marL="342900" indent="-342900">
              <a:buFont typeface="Arial" charset="0"/>
              <a:buChar char="•"/>
            </a:pPr>
            <a:r>
              <a:rPr lang="en-US" sz="2300" dirty="0" smtClean="0"/>
              <a:t>Allows users to compare and analyze data in a easier and faster way.</a:t>
            </a:r>
            <a:endParaRPr lang="en-US" sz="2300" dirty="0"/>
          </a:p>
        </p:txBody>
      </p:sp>
      <p:sp>
        <p:nvSpPr>
          <p:cNvPr id="27" name="Title 1"/>
          <p:cNvSpPr>
            <a:spLocks noGrp="1"/>
          </p:cNvSpPr>
          <p:nvPr>
            <p:ph type="title"/>
          </p:nvPr>
        </p:nvSpPr>
        <p:spPr>
          <a:xfrm>
            <a:off x="457200" y="510953"/>
            <a:ext cx="8229600" cy="644079"/>
          </a:xfrm>
        </p:spPr>
        <p:txBody>
          <a:bodyPr>
            <a:normAutofit/>
          </a:bodyPr>
          <a:lstStyle/>
          <a:p>
            <a:pPr marL="457200" indent="-457200"/>
            <a:r>
              <a:rPr lang="en-US" sz="2800" b="1" dirty="0"/>
              <a:t>Organize the nodes in a grid pattern</a:t>
            </a:r>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07311"/>
            <a:ext cx="4299033" cy="251990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34569" y="1900741"/>
            <a:ext cx="4303690" cy="2533047"/>
          </a:xfrm>
          <a:prstGeom prst="rect">
            <a:avLst/>
          </a:prstGeom>
        </p:spPr>
      </p:pic>
      <p:sp>
        <p:nvSpPr>
          <p:cNvPr id="17" name="Rectangle 16"/>
          <p:cNvSpPr/>
          <p:nvPr/>
        </p:nvSpPr>
        <p:spPr>
          <a:xfrm rot="5400000">
            <a:off x="2129415" y="-717207"/>
            <a:ext cx="429562" cy="4299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smtClean="0"/>
              <a:t>Unweighted</a:t>
            </a:r>
            <a:r>
              <a:rPr lang="en-US" sz="2400" dirty="0" smtClean="0"/>
              <a:t> normal graph</a:t>
            </a:r>
            <a:endParaRPr lang="en-US" sz="2400" dirty="0"/>
          </a:p>
        </p:txBody>
      </p:sp>
      <p:sp>
        <p:nvSpPr>
          <p:cNvPr id="19" name="Rectangle 18"/>
          <p:cNvSpPr/>
          <p:nvPr/>
        </p:nvSpPr>
        <p:spPr>
          <a:xfrm rot="5400000">
            <a:off x="6571633" y="-730840"/>
            <a:ext cx="429562" cy="4303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Only self referential edges</a:t>
            </a:r>
            <a:endParaRPr lang="en-US" sz="2400" dirty="0"/>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092728"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pic>
        <p:nvPicPr>
          <p:cNvPr id="1024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5593" y="2239632"/>
            <a:ext cx="4096421" cy="2491740"/>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22973" y="2239632"/>
            <a:ext cx="4487457" cy="24917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5400000">
            <a:off x="6445626"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smtClean="0"/>
              <a:t>GRNsight v2.2.3 (beta) Screenshot Needs change</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25367" y="5165745"/>
            <a:ext cx="6517033" cy="1508105"/>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graph to reach steady state</a:t>
            </a:r>
          </a:p>
          <a:p>
            <a:pPr marL="457200" indent="-457200">
              <a:buFont typeface="Wingdings" charset="2"/>
              <a:buChar char="ü"/>
            </a:pPr>
            <a:r>
              <a:rPr lang="en-US" sz="2300" dirty="0">
                <a:solidFill>
                  <a:schemeClr val="bg1"/>
                </a:solidFill>
              </a:rPr>
              <a:t>Allow users to customize normalization factor for edge thickness</a:t>
            </a:r>
          </a:p>
          <a:p>
            <a:pPr marL="457200" indent="-457200">
              <a:buFont typeface="Wingdings" charset="2"/>
              <a:buChar char="ü"/>
            </a:pPr>
            <a:r>
              <a:rPr lang="en-US" sz="2300" dirty="0">
                <a:solidFill>
                  <a:schemeClr val="bg1"/>
                </a:solidFill>
              </a:rPr>
              <a:t>Allow users to customize </a:t>
            </a:r>
            <a:r>
              <a:rPr lang="en-US" sz="2300" dirty="0" smtClean="0">
                <a:solidFill>
                  <a:schemeClr val="bg1"/>
                </a:solidFill>
              </a:rPr>
              <a:t>gray </a:t>
            </a:r>
            <a:r>
              <a:rPr lang="en-US" sz="2300" dirty="0">
                <a:solidFill>
                  <a:schemeClr val="bg1"/>
                </a:solidFill>
              </a:rPr>
              <a:t>edge </a:t>
            </a:r>
            <a:r>
              <a:rPr lang="en-US" sz="2300" dirty="0" smtClean="0">
                <a:solidFill>
                  <a:schemeClr val="bg1"/>
                </a:solidFill>
              </a:rPr>
              <a:t>threshold</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is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Acknowledgements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err="1" smtClean="0"/>
              <a:t>Mihir</a:t>
            </a:r>
            <a:r>
              <a:rPr lang="en" sz="2000" dirty="0" smtClean="0"/>
              <a:t> </a:t>
            </a:r>
            <a:r>
              <a:rPr lang="en" sz="2000" dirty="0"/>
              <a:t>Samdarshi</a:t>
            </a:r>
          </a:p>
          <a:p>
            <a:pPr lvl="0">
              <a:spcBef>
                <a:spcPts val="0"/>
              </a:spcBef>
              <a:buNone/>
            </a:pPr>
            <a:r>
              <a:rPr lang="en" sz="2000" dirty="0"/>
              <a:t>Jen Shin</a:t>
            </a:r>
          </a:p>
          <a:p>
            <a:pPr lvl="0">
              <a:spcBef>
                <a:spcPts val="0"/>
              </a:spcBef>
              <a:buNone/>
            </a:pPr>
            <a:r>
              <a:rPr lang="en" sz="2000" dirty="0"/>
              <a:t>Eileen </a:t>
            </a:r>
            <a:r>
              <a:rPr lang="en" sz="2000" dirty="0" smtClean="0"/>
              <a:t>Choe</a:t>
            </a:r>
            <a:endParaRPr lang="en" sz="2000" dirty="0"/>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a:t>
            </a:r>
            <a:r>
              <a:rPr lang="en-US" sz="2000" dirty="0" smtClean="0"/>
              <a:t>Torres</a:t>
            </a:r>
          </a:p>
          <a:p>
            <a:pPr lvl="0">
              <a:spcBef>
                <a:spcPts val="0"/>
              </a:spcBef>
              <a:buNone/>
            </a:pPr>
            <a:r>
              <a:rPr lang="en-US" sz="2000" dirty="0" smtClean="0"/>
              <a:t>John Lopez</a:t>
            </a:r>
            <a:endParaRPr lang="en-US" sz="2000" dirty="0" smtClean="0"/>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323439"/>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a:p>
            <a:pPr lvl="0">
              <a:spcBef>
                <a:spcPts val="0"/>
              </a:spcBef>
              <a:buNone/>
            </a:pPr>
            <a:r>
              <a:rPr lang="en" sz="2000" dirty="0"/>
              <a:t>Dr. Ben G. Fitzpatrick </a:t>
            </a: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369332"/>
          </a:xfrm>
          <a:prstGeom prst="rect">
            <a:avLst/>
          </a:prstGeom>
          <a:noFill/>
        </p:spPr>
        <p:txBody>
          <a:bodyPr wrap="square" rtlCol="0">
            <a:spAutoFit/>
          </a:bodyPr>
          <a:lstStyle/>
          <a:p>
            <a:r>
              <a:rPr lang="en-US" b="1" dirty="0" smtClean="0"/>
              <a:t>Gene regulatory process</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gene</a:t>
            </a:r>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28"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14866</TotalTime>
  <Words>1273</Words>
  <Application>Microsoft Office PowerPoint</Application>
  <PresentationFormat>On-screen Show (4:3)</PresentationFormat>
  <Paragraphs>168</Paragraphs>
  <Slides>21</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Clarity</vt:lpstr>
      <vt:lpstr>Equation</vt:lpstr>
      <vt:lpstr>GRNsight v3.0.0: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Outline</vt:lpstr>
      <vt:lpstr>Grid layout feature developed for GRNsight v3 is highlighted in this presentation</vt:lpstr>
      <vt:lpstr>GRNsight is written in JavaScript and follows software engineering best practices</vt:lpstr>
      <vt:lpstr>Allow the user to toggle between force graph and grid layout</vt:lpstr>
      <vt:lpstr>Allow the user to toggle between force graph and grid layout</vt:lpstr>
      <vt:lpstr>Organize the nodes in a grid pattern</vt:lpstr>
      <vt:lpstr>Sort the nodes in alphabetical order</vt:lpstr>
      <vt:lpstr>GRNsight v2.2.3 (beta) Screenshot Needs change</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479</cp:revision>
  <cp:lastPrinted>2015-01-31T00:19:40Z</cp:lastPrinted>
  <dcterms:created xsi:type="dcterms:W3CDTF">2014-03-18T20:45:52Z</dcterms:created>
  <dcterms:modified xsi:type="dcterms:W3CDTF">2018-03-19T17:56:30Z</dcterms:modified>
</cp:coreProperties>
</file>